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7" r:id="rId1"/>
  </p:sldMasterIdLst>
  <p:sldIdLst>
    <p:sldId id="256" r:id="rId2"/>
    <p:sldId id="257" r:id="rId3"/>
    <p:sldId id="258" r:id="rId4"/>
    <p:sldId id="272" r:id="rId5"/>
    <p:sldId id="261" r:id="rId6"/>
    <p:sldId id="259" r:id="rId7"/>
    <p:sldId id="260" r:id="rId8"/>
    <p:sldId id="262" r:id="rId9"/>
    <p:sldId id="276" r:id="rId10"/>
    <p:sldId id="266" r:id="rId11"/>
    <p:sldId id="274" r:id="rId12"/>
    <p:sldId id="263" r:id="rId13"/>
    <p:sldId id="265" r:id="rId14"/>
    <p:sldId id="264" r:id="rId15"/>
    <p:sldId id="270" r:id="rId16"/>
    <p:sldId id="271" r:id="rId17"/>
    <p:sldId id="267" r:id="rId18"/>
    <p:sldId id="268" r:id="rId19"/>
    <p:sldId id="269" r:id="rId20"/>
    <p:sldId id="275" r:id="rId21"/>
    <p:sldId id="277" r:id="rId22"/>
    <p:sldId id="27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2"/>
    <p:restoredTop sz="94618"/>
  </p:normalViewPr>
  <p:slideViewPr>
    <p:cSldViewPr snapToGrid="0" snapToObjects="1">
      <p:cViewPr varScale="1">
        <p:scale>
          <a:sx n="132" d="100"/>
          <a:sy n="132" d="100"/>
        </p:scale>
        <p:origin x="1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42166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62826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660341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348513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0026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988536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25070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177154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61273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98014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32696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4200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83476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75374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79663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85525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42892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B4CA3D7-CB26-6745-943D-0BF93319A8D0}" type="datetimeFigureOut">
              <a:rPr lang="en-CN" smtClean="0"/>
              <a:t>2022/11/23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C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58976EE-A439-474E-8597-591731EE5A09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96140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  <p:sldLayoutId id="2147483819" r:id="rId12"/>
    <p:sldLayoutId id="2147483820" r:id="rId13"/>
    <p:sldLayoutId id="2147483821" r:id="rId14"/>
    <p:sldLayoutId id="2147483822" r:id="rId15"/>
    <p:sldLayoutId id="2147483823" r:id="rId16"/>
    <p:sldLayoutId id="21474838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0EEE6-4A6A-B042-CBEA-FD3563750D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N" dirty="0"/>
              <a:t>Angular Reactive Form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8CFDE-021D-0978-D526-5B81B74CF9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N" dirty="0"/>
              <a:t>yangyanbin</a:t>
            </a:r>
          </a:p>
        </p:txBody>
      </p:sp>
    </p:spTree>
    <p:extLst>
      <p:ext uri="{BB962C8B-B14F-4D97-AF65-F5344CB8AC3E}">
        <p14:creationId xmlns:p14="http://schemas.microsoft.com/office/powerpoint/2010/main" val="3384301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8ABDB68-E3D5-448E-97D3-06FFEF680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B8DD7FEB-D9F3-4F5B-982C-36B0664D0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96BA11E4-0636-4FA9-A836-2A4FB1764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5E352-2FF5-CC95-34FC-9AC73D380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CN" sz="3200" dirty="0">
                <a:solidFill>
                  <a:srgbClr val="EBEBEB"/>
                </a:solidFill>
              </a:rPr>
              <a:t>Custom FormControl element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681882E-BDD0-4311-AF62-E8019628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90102" y="977273"/>
            <a:ext cx="6053670" cy="4903455"/>
          </a:xfrm>
          <a:custGeom>
            <a:avLst/>
            <a:gdLst>
              <a:gd name="connsiteX0" fmla="*/ 6053670 w 6053670"/>
              <a:gd name="connsiteY0" fmla="*/ 1098 h 4903455"/>
              <a:gd name="connsiteX1" fmla="*/ 6053670 w 6053670"/>
              <a:gd name="connsiteY1" fmla="*/ 424590 h 4903455"/>
              <a:gd name="connsiteX2" fmla="*/ 6053670 w 6053670"/>
              <a:gd name="connsiteY2" fmla="*/ 1254558 h 4903455"/>
              <a:gd name="connsiteX3" fmla="*/ 6053670 w 6053670"/>
              <a:gd name="connsiteY3" fmla="*/ 4903455 h 4903455"/>
              <a:gd name="connsiteX4" fmla="*/ 0 w 6053670"/>
              <a:gd name="connsiteY4" fmla="*/ 4903455 h 4903455"/>
              <a:gd name="connsiteX5" fmla="*/ 0 w 6053670"/>
              <a:gd name="connsiteY5" fmla="*/ 1249853 h 4903455"/>
              <a:gd name="connsiteX6" fmla="*/ 0 w 6053670"/>
              <a:gd name="connsiteY6" fmla="*/ 424590 h 4903455"/>
              <a:gd name="connsiteX7" fmla="*/ 0 w 6053670"/>
              <a:gd name="connsiteY7" fmla="*/ 0 h 4903455"/>
              <a:gd name="connsiteX8" fmla="*/ 35717 w 6053670"/>
              <a:gd name="connsiteY8" fmla="*/ 5488 h 4903455"/>
              <a:gd name="connsiteX9" fmla="*/ 140445 w 6053670"/>
              <a:gd name="connsiteY9" fmla="*/ 21641 h 4903455"/>
              <a:gd name="connsiteX10" fmla="*/ 216722 w 6053670"/>
              <a:gd name="connsiteY10" fmla="*/ 32932 h 4903455"/>
              <a:gd name="connsiteX11" fmla="*/ 307527 w 6053670"/>
              <a:gd name="connsiteY11" fmla="*/ 44850 h 4903455"/>
              <a:gd name="connsiteX12" fmla="*/ 415282 w 6053670"/>
              <a:gd name="connsiteY12" fmla="*/ 59121 h 4903455"/>
              <a:gd name="connsiteX13" fmla="*/ 534539 w 6053670"/>
              <a:gd name="connsiteY13" fmla="*/ 74175 h 4903455"/>
              <a:gd name="connsiteX14" fmla="*/ 668931 w 6053670"/>
              <a:gd name="connsiteY14" fmla="*/ 90014 h 4903455"/>
              <a:gd name="connsiteX15" fmla="*/ 815430 w 6053670"/>
              <a:gd name="connsiteY15" fmla="*/ 106794 h 4903455"/>
              <a:gd name="connsiteX16" fmla="*/ 974641 w 6053670"/>
              <a:gd name="connsiteY16" fmla="*/ 123574 h 4903455"/>
              <a:gd name="connsiteX17" fmla="*/ 1144144 w 6053670"/>
              <a:gd name="connsiteY17" fmla="*/ 140667 h 4903455"/>
              <a:gd name="connsiteX18" fmla="*/ 1326965 w 6053670"/>
              <a:gd name="connsiteY18" fmla="*/ 156506 h 4903455"/>
              <a:gd name="connsiteX19" fmla="*/ 1518261 w 6053670"/>
              <a:gd name="connsiteY19" fmla="*/ 171717 h 4903455"/>
              <a:gd name="connsiteX20" fmla="*/ 1720453 w 6053670"/>
              <a:gd name="connsiteY20" fmla="*/ 185518 h 4903455"/>
              <a:gd name="connsiteX21" fmla="*/ 1931121 w 6053670"/>
              <a:gd name="connsiteY21" fmla="*/ 198690 h 4903455"/>
              <a:gd name="connsiteX22" fmla="*/ 2150869 w 6053670"/>
              <a:gd name="connsiteY22" fmla="*/ 211079 h 4903455"/>
              <a:gd name="connsiteX23" fmla="*/ 2263467 w 6053670"/>
              <a:gd name="connsiteY23" fmla="*/ 215470 h 4903455"/>
              <a:gd name="connsiteX24" fmla="*/ 2378487 w 6053670"/>
              <a:gd name="connsiteY24" fmla="*/ 220332 h 4903455"/>
              <a:gd name="connsiteX25" fmla="*/ 2495323 w 6053670"/>
              <a:gd name="connsiteY25" fmla="*/ 224879 h 4903455"/>
              <a:gd name="connsiteX26" fmla="*/ 2612764 w 6053670"/>
              <a:gd name="connsiteY26" fmla="*/ 227859 h 4903455"/>
              <a:gd name="connsiteX27" fmla="*/ 2732627 w 6053670"/>
              <a:gd name="connsiteY27" fmla="*/ 230525 h 4903455"/>
              <a:gd name="connsiteX28" fmla="*/ 2853700 w 6053670"/>
              <a:gd name="connsiteY28" fmla="*/ 233348 h 4903455"/>
              <a:gd name="connsiteX29" fmla="*/ 2977195 w 6053670"/>
              <a:gd name="connsiteY29" fmla="*/ 235229 h 4903455"/>
              <a:gd name="connsiteX30" fmla="*/ 3101900 w 6053670"/>
              <a:gd name="connsiteY30" fmla="*/ 235229 h 4903455"/>
              <a:gd name="connsiteX31" fmla="*/ 3227817 w 6053670"/>
              <a:gd name="connsiteY31" fmla="*/ 236170 h 4903455"/>
              <a:gd name="connsiteX32" fmla="*/ 3354944 w 6053670"/>
              <a:gd name="connsiteY32" fmla="*/ 235229 h 4903455"/>
              <a:gd name="connsiteX33" fmla="*/ 3483887 w 6053670"/>
              <a:gd name="connsiteY33" fmla="*/ 233348 h 4903455"/>
              <a:gd name="connsiteX34" fmla="*/ 3612830 w 6053670"/>
              <a:gd name="connsiteY34" fmla="*/ 231623 h 4903455"/>
              <a:gd name="connsiteX35" fmla="*/ 3743589 w 6053670"/>
              <a:gd name="connsiteY35" fmla="*/ 227859 h 4903455"/>
              <a:gd name="connsiteX36" fmla="*/ 3875559 w 6053670"/>
              <a:gd name="connsiteY36" fmla="*/ 223938 h 4903455"/>
              <a:gd name="connsiteX37" fmla="*/ 4007529 w 6053670"/>
              <a:gd name="connsiteY37" fmla="*/ 219391 h 4903455"/>
              <a:gd name="connsiteX38" fmla="*/ 4140710 w 6053670"/>
              <a:gd name="connsiteY38" fmla="*/ 212961 h 4903455"/>
              <a:gd name="connsiteX39" fmla="*/ 4275102 w 6053670"/>
              <a:gd name="connsiteY39" fmla="*/ 205277 h 4903455"/>
              <a:gd name="connsiteX40" fmla="*/ 4410098 w 6053670"/>
              <a:gd name="connsiteY40" fmla="*/ 197907 h 4903455"/>
              <a:gd name="connsiteX41" fmla="*/ 4545096 w 6053670"/>
              <a:gd name="connsiteY41" fmla="*/ 188498 h 4903455"/>
              <a:gd name="connsiteX42" fmla="*/ 4681909 w 6053670"/>
              <a:gd name="connsiteY42" fmla="*/ 177207 h 4903455"/>
              <a:gd name="connsiteX43" fmla="*/ 4816905 w 6053670"/>
              <a:gd name="connsiteY43" fmla="*/ 165916 h 4903455"/>
              <a:gd name="connsiteX44" fmla="*/ 4954323 w 6053670"/>
              <a:gd name="connsiteY44" fmla="*/ 152899 h 4903455"/>
              <a:gd name="connsiteX45" fmla="*/ 5092347 w 6053670"/>
              <a:gd name="connsiteY45" fmla="*/ 138629 h 4903455"/>
              <a:gd name="connsiteX46" fmla="*/ 5228555 w 6053670"/>
              <a:gd name="connsiteY46" fmla="*/ 123574 h 4903455"/>
              <a:gd name="connsiteX47" fmla="*/ 5366578 w 6053670"/>
              <a:gd name="connsiteY47" fmla="*/ 106010 h 4903455"/>
              <a:gd name="connsiteX48" fmla="*/ 5503997 w 6053670"/>
              <a:gd name="connsiteY48" fmla="*/ 87192 h 4903455"/>
              <a:gd name="connsiteX49" fmla="*/ 5642020 w 6053670"/>
              <a:gd name="connsiteY49" fmla="*/ 68530 h 4903455"/>
              <a:gd name="connsiteX50" fmla="*/ 5779438 w 6053670"/>
              <a:gd name="connsiteY50" fmla="*/ 46733 h 4903455"/>
              <a:gd name="connsiteX51" fmla="*/ 5916251 w 6053670"/>
              <a:gd name="connsiteY51" fmla="*/ 24464 h 490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4903455">
                <a:moveTo>
                  <a:pt x="6053670" y="1098"/>
                </a:moveTo>
                <a:lnTo>
                  <a:pt x="6053670" y="424590"/>
                </a:lnTo>
                <a:lnTo>
                  <a:pt x="6053670" y="1254558"/>
                </a:lnTo>
                <a:lnTo>
                  <a:pt x="6053670" y="4903455"/>
                </a:lnTo>
                <a:lnTo>
                  <a:pt x="0" y="4903455"/>
                </a:lnTo>
                <a:lnTo>
                  <a:pt x="0" y="1249853"/>
                </a:lnTo>
                <a:lnTo>
                  <a:pt x="0" y="424590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pic>
        <p:nvPicPr>
          <p:cNvPr id="9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5E0097BF-4D15-7293-7875-54060EF68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920" y="937597"/>
            <a:ext cx="4366624" cy="529287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3DA7DD-CA37-4ED7-8710-48E56B063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92F2E3C-66CD-4DEB-BA14-2A5912B65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9248008-68FF-77F4-A8A4-149D314C8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CN" dirty="0">
                <a:solidFill>
                  <a:srgbClr val="FFFFFF"/>
                </a:solidFill>
              </a:rPr>
              <a:t>directive</a:t>
            </a:r>
          </a:p>
          <a:p>
            <a:pPr marL="0" indent="0">
              <a:buNone/>
            </a:pPr>
            <a:endParaRPr lang="en-CN" dirty="0">
              <a:solidFill>
                <a:srgbClr val="FFFFFF"/>
              </a:solidFill>
            </a:endParaRPr>
          </a:p>
        </p:txBody>
      </p:sp>
      <p:pic>
        <p:nvPicPr>
          <p:cNvPr id="11" name="Picture 10" descr="Text&#10;&#10;Description automatically generated with medium confidence">
            <a:extLst>
              <a:ext uri="{FF2B5EF4-FFF2-40B4-BE49-F238E27FC236}">
                <a16:creationId xmlns:a16="http://schemas.microsoft.com/office/drawing/2014/main" id="{4491980A-7C59-7A04-AA88-4BC0ACAF1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892" y="2652165"/>
            <a:ext cx="32258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827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CF233E-AA31-27FE-01E8-30D4CA91A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CN" sz="3200" dirty="0">
                <a:solidFill>
                  <a:srgbClr val="EBEBEB"/>
                </a:solidFill>
              </a:rPr>
              <a:t>Origin element input…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32932E4-07A0-62E0-DD0C-D29475376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4836" y="1319195"/>
            <a:ext cx="4828707" cy="42371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58362-9223-D239-42DD-066D7BC29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DefaultValueAccessor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645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BF804-3C4D-65B4-52CE-770959B9A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CN" dirty="0">
                <a:solidFill>
                  <a:srgbClr val="EBEBEB"/>
                </a:solidFill>
              </a:rPr>
              <a:t>Validator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DD181-B628-ED45-F0E8-20F4930F3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4555380" cy="3416300"/>
          </a:xfrm>
        </p:spPr>
        <p:txBody>
          <a:bodyPr anchor="ctr">
            <a:normAutofit/>
          </a:bodyPr>
          <a:lstStyle/>
          <a:p>
            <a:r>
              <a:rPr lang="en-CN" sz="1600" dirty="0"/>
              <a:t>Validators</a:t>
            </a:r>
          </a:p>
          <a:p>
            <a:r>
              <a:rPr lang="en-CN" sz="1600" dirty="0"/>
              <a:t>custom validator</a:t>
            </a:r>
          </a:p>
          <a:p>
            <a:pPr marL="0" indent="0">
              <a:buNone/>
            </a:pPr>
            <a:r>
              <a:rPr lang="en-CN" sz="1600" dirty="0"/>
              <a:t>customVal: (control)=&gt; </a:t>
            </a:r>
            <a:r>
              <a:rPr lang="en-US" sz="1600" dirty="0" err="1"/>
              <a:t>ValidationErrors|null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type </a:t>
            </a:r>
            <a:r>
              <a:rPr lang="en-US" sz="1600" dirty="0" err="1"/>
              <a:t>ValidationErrors</a:t>
            </a:r>
            <a:r>
              <a:rPr lang="en-US" sz="1600" dirty="0"/>
              <a:t> = { [key: string]: any; };</a:t>
            </a:r>
            <a:endParaRPr lang="en-CN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4BA555-9857-822B-8239-4C7C91627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992" y="2898604"/>
            <a:ext cx="5344393" cy="64132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BFBD13A-7C94-1F0D-8360-43D5C1C5E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9992" y="3801531"/>
            <a:ext cx="5344393" cy="211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724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8C689C-0921-2E70-BFC0-F0762759D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N" sz="3300" dirty="0">
                <a:solidFill>
                  <a:srgbClr val="EBEBEB"/>
                </a:solidFill>
              </a:rPr>
              <a:t>Validator directive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D7209F23-1901-9118-1BE1-2047CEA44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607" y="1207942"/>
            <a:ext cx="6391533" cy="444211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2330A-B14B-764E-8F69-2B875FC350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CN">
                <a:solidFill>
                  <a:srgbClr val="FFFFFF"/>
                </a:solidFill>
              </a:rPr>
              <a:t>required, maxlength, minlength, email</a:t>
            </a:r>
          </a:p>
          <a:p>
            <a:r>
              <a:rPr lang="en-CN">
                <a:solidFill>
                  <a:srgbClr val="FFFFFF"/>
                </a:solidFill>
              </a:rPr>
              <a:t>custom validator directive</a:t>
            </a:r>
          </a:p>
          <a:p>
            <a:pPr marL="0" indent="0">
              <a:buNone/>
            </a:pPr>
            <a:endParaRPr lang="en-CN">
              <a:solidFill>
                <a:srgbClr val="FFFFFF"/>
              </a:solidFill>
            </a:endParaRP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E3829D47-6725-48A2-F6DD-353836818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4468" y="4415658"/>
            <a:ext cx="2871672" cy="175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123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2FB14-A00C-7859-8697-E263847B8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/>
              <a:t>AsyncValidator</a:t>
            </a:r>
            <a:endParaRPr lang="en-C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47F29AB-18F7-3171-840A-720655ECC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448644" cy="3416300"/>
          </a:xfrm>
        </p:spPr>
        <p:txBody>
          <a:bodyPr/>
          <a:lstStyle/>
          <a:p>
            <a:r>
              <a:rPr lang="en-CN"/>
              <a:t>asyncValidators: customAsyncVal</a:t>
            </a:r>
          </a:p>
          <a:p>
            <a:r>
              <a:rPr lang="en-CN"/>
              <a:t>customAsyncVal: (control)=&gt; Promise&lt;</a:t>
            </a:r>
            <a:r>
              <a:rPr lang="en-US"/>
              <a:t>ValidationErrors | null</a:t>
            </a:r>
            <a:r>
              <a:rPr lang="en-CN"/>
              <a:t>&gt; | Observable&lt;</a:t>
            </a:r>
            <a:r>
              <a:rPr lang="en-US"/>
              <a:t> ValidationErrors | null </a:t>
            </a:r>
            <a:r>
              <a:rPr lang="en-CN"/>
              <a:t>&gt;</a:t>
            </a:r>
          </a:p>
          <a:p>
            <a:pPr marL="0" indent="0">
              <a:buNone/>
            </a:pPr>
            <a:endParaRPr lang="en-CN" dirty="0"/>
          </a:p>
        </p:txBody>
      </p:sp>
      <p:pic>
        <p:nvPicPr>
          <p:cNvPr id="8" name="Content Placeholder 4" descr="Text&#10;&#10;Description automatically generated with low confidence">
            <a:extLst>
              <a:ext uri="{FF2B5EF4-FFF2-40B4-BE49-F238E27FC236}">
                <a16:creationId xmlns:a16="http://schemas.microsoft.com/office/drawing/2014/main" id="{D07A0D99-3F75-58B9-37FC-9238BC933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660" y="3503905"/>
            <a:ext cx="6067938" cy="807745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BD7F8D48-F65F-7F9C-464D-E3E8E3E94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0879" y="4398736"/>
            <a:ext cx="53975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714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6A799-5EA0-D867-DF79-2F119EF7E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CN" dirty="0">
                <a:solidFill>
                  <a:srgbClr val="EBEBEB"/>
                </a:solidFill>
              </a:rPr>
              <a:t>Sync validate before submit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C41A9-D236-AD58-6811-2DA4C6AA8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3481054" cy="3416300"/>
          </a:xfrm>
        </p:spPr>
        <p:txBody>
          <a:bodyPr anchor="ctr">
            <a:normAutofit/>
          </a:bodyPr>
          <a:lstStyle/>
          <a:p>
            <a:r>
              <a:rPr lang="en-CN" sz="1600" dirty="0"/>
              <a:t>sync validators</a:t>
            </a:r>
          </a:p>
          <a:p>
            <a:endParaRPr lang="en-CN" sz="1600" dirty="0"/>
          </a:p>
        </p:txBody>
      </p:sp>
      <p:pic>
        <p:nvPicPr>
          <p:cNvPr id="5" name="Picture 4" descr="Graphical user interface, text, chat or text message&#10;&#10;Description automatically generated">
            <a:extLst>
              <a:ext uri="{FF2B5EF4-FFF2-40B4-BE49-F238E27FC236}">
                <a16:creationId xmlns:a16="http://schemas.microsoft.com/office/drawing/2014/main" id="{EAD26EB0-2C57-3FCB-8C47-4B9BE1D3D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956" y="3123964"/>
            <a:ext cx="6158802" cy="237113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6310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2A195-2377-F769-0F8F-DA5B7C303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CN">
                <a:solidFill>
                  <a:srgbClr val="EBEBEB"/>
                </a:solidFill>
              </a:rPr>
              <a:t>Async validate before submit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7EAD1-9F8A-7C02-3125-19CFE53890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3481054" cy="3416300"/>
          </a:xfrm>
        </p:spPr>
        <p:txBody>
          <a:bodyPr anchor="ctr">
            <a:normAutofit/>
          </a:bodyPr>
          <a:lstStyle/>
          <a:p>
            <a:r>
              <a:rPr lang="en-CN" sz="1600"/>
              <a:t>async validators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0A575E1D-03A2-8E3A-D289-62D36202B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774" y="2468033"/>
            <a:ext cx="6665949" cy="34162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5452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EECF4-1D72-9386-ED94-F7B13E894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Class ng-*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CFF37-702B-886C-BC35-A91D412CF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872275" cy="3416300"/>
          </a:xfrm>
        </p:spPr>
        <p:txBody>
          <a:bodyPr/>
          <a:lstStyle/>
          <a:p>
            <a:r>
              <a:rPr lang="en-CN" dirty="0"/>
              <a:t>ng-valid, ng-touched, ng-invalid, ng-untouched, </a:t>
            </a:r>
            <a:r>
              <a:rPr lang="en-US" dirty="0"/>
              <a:t>ng-dirty, ng-pristine</a:t>
            </a:r>
            <a:endParaRPr lang="en-CN" dirty="0"/>
          </a:p>
          <a:p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99D25F-09DE-B29B-2A4A-9CD29BB38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660" y="4022264"/>
            <a:ext cx="5956300" cy="317500"/>
          </a:xfrm>
          <a:prstGeom prst="rect">
            <a:avLst/>
          </a:prstGeom>
        </p:spPr>
      </p:pic>
      <p:pic>
        <p:nvPicPr>
          <p:cNvPr id="9" name="Picture 8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2312D211-45E4-7509-9A84-B71D98860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660" y="4487932"/>
            <a:ext cx="5067300" cy="774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28182A-8928-EB30-484A-B51FFB23D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9660" y="3262082"/>
            <a:ext cx="69723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951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D5BD7-BCEF-A67C-4B5A-DADC1F681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Error tip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A1EB4-AA4E-4DEB-7D98-6FCA89D2A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style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8BDD94F-F704-E1E2-B299-16D1CC665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4722" y="3986290"/>
            <a:ext cx="5964238" cy="825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14084E-EBE2-7902-3B63-5BA97D55D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860" y="5218494"/>
            <a:ext cx="7277100" cy="292100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54DB39DE-6CF7-AF11-6F50-90D8EF2F5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9160" y="2500086"/>
            <a:ext cx="34798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069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2C6E0B7-C37D-4D54-8F3E-8D9F9097F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7B653ED-BC47-4D34-B612-473D6AFAD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90102" y="977273"/>
            <a:ext cx="6053670" cy="4903455"/>
          </a:xfrm>
          <a:custGeom>
            <a:avLst/>
            <a:gdLst>
              <a:gd name="connsiteX0" fmla="*/ 6053670 w 6053670"/>
              <a:gd name="connsiteY0" fmla="*/ 1098 h 4903455"/>
              <a:gd name="connsiteX1" fmla="*/ 6053670 w 6053670"/>
              <a:gd name="connsiteY1" fmla="*/ 424590 h 4903455"/>
              <a:gd name="connsiteX2" fmla="*/ 6053670 w 6053670"/>
              <a:gd name="connsiteY2" fmla="*/ 1254558 h 4903455"/>
              <a:gd name="connsiteX3" fmla="*/ 6053670 w 6053670"/>
              <a:gd name="connsiteY3" fmla="*/ 4903455 h 4903455"/>
              <a:gd name="connsiteX4" fmla="*/ 0 w 6053670"/>
              <a:gd name="connsiteY4" fmla="*/ 4903455 h 4903455"/>
              <a:gd name="connsiteX5" fmla="*/ 0 w 6053670"/>
              <a:gd name="connsiteY5" fmla="*/ 1249853 h 4903455"/>
              <a:gd name="connsiteX6" fmla="*/ 0 w 6053670"/>
              <a:gd name="connsiteY6" fmla="*/ 424590 h 4903455"/>
              <a:gd name="connsiteX7" fmla="*/ 0 w 6053670"/>
              <a:gd name="connsiteY7" fmla="*/ 0 h 4903455"/>
              <a:gd name="connsiteX8" fmla="*/ 35717 w 6053670"/>
              <a:gd name="connsiteY8" fmla="*/ 5488 h 4903455"/>
              <a:gd name="connsiteX9" fmla="*/ 140445 w 6053670"/>
              <a:gd name="connsiteY9" fmla="*/ 21641 h 4903455"/>
              <a:gd name="connsiteX10" fmla="*/ 216722 w 6053670"/>
              <a:gd name="connsiteY10" fmla="*/ 32932 h 4903455"/>
              <a:gd name="connsiteX11" fmla="*/ 307527 w 6053670"/>
              <a:gd name="connsiteY11" fmla="*/ 44850 h 4903455"/>
              <a:gd name="connsiteX12" fmla="*/ 415282 w 6053670"/>
              <a:gd name="connsiteY12" fmla="*/ 59121 h 4903455"/>
              <a:gd name="connsiteX13" fmla="*/ 534539 w 6053670"/>
              <a:gd name="connsiteY13" fmla="*/ 74175 h 4903455"/>
              <a:gd name="connsiteX14" fmla="*/ 668931 w 6053670"/>
              <a:gd name="connsiteY14" fmla="*/ 90014 h 4903455"/>
              <a:gd name="connsiteX15" fmla="*/ 815430 w 6053670"/>
              <a:gd name="connsiteY15" fmla="*/ 106794 h 4903455"/>
              <a:gd name="connsiteX16" fmla="*/ 974641 w 6053670"/>
              <a:gd name="connsiteY16" fmla="*/ 123574 h 4903455"/>
              <a:gd name="connsiteX17" fmla="*/ 1144144 w 6053670"/>
              <a:gd name="connsiteY17" fmla="*/ 140667 h 4903455"/>
              <a:gd name="connsiteX18" fmla="*/ 1326965 w 6053670"/>
              <a:gd name="connsiteY18" fmla="*/ 156506 h 4903455"/>
              <a:gd name="connsiteX19" fmla="*/ 1518261 w 6053670"/>
              <a:gd name="connsiteY19" fmla="*/ 171717 h 4903455"/>
              <a:gd name="connsiteX20" fmla="*/ 1720453 w 6053670"/>
              <a:gd name="connsiteY20" fmla="*/ 185518 h 4903455"/>
              <a:gd name="connsiteX21" fmla="*/ 1931121 w 6053670"/>
              <a:gd name="connsiteY21" fmla="*/ 198690 h 4903455"/>
              <a:gd name="connsiteX22" fmla="*/ 2150869 w 6053670"/>
              <a:gd name="connsiteY22" fmla="*/ 211079 h 4903455"/>
              <a:gd name="connsiteX23" fmla="*/ 2263467 w 6053670"/>
              <a:gd name="connsiteY23" fmla="*/ 215470 h 4903455"/>
              <a:gd name="connsiteX24" fmla="*/ 2378487 w 6053670"/>
              <a:gd name="connsiteY24" fmla="*/ 220332 h 4903455"/>
              <a:gd name="connsiteX25" fmla="*/ 2495323 w 6053670"/>
              <a:gd name="connsiteY25" fmla="*/ 224879 h 4903455"/>
              <a:gd name="connsiteX26" fmla="*/ 2612764 w 6053670"/>
              <a:gd name="connsiteY26" fmla="*/ 227859 h 4903455"/>
              <a:gd name="connsiteX27" fmla="*/ 2732627 w 6053670"/>
              <a:gd name="connsiteY27" fmla="*/ 230525 h 4903455"/>
              <a:gd name="connsiteX28" fmla="*/ 2853700 w 6053670"/>
              <a:gd name="connsiteY28" fmla="*/ 233348 h 4903455"/>
              <a:gd name="connsiteX29" fmla="*/ 2977195 w 6053670"/>
              <a:gd name="connsiteY29" fmla="*/ 235229 h 4903455"/>
              <a:gd name="connsiteX30" fmla="*/ 3101900 w 6053670"/>
              <a:gd name="connsiteY30" fmla="*/ 235229 h 4903455"/>
              <a:gd name="connsiteX31" fmla="*/ 3227817 w 6053670"/>
              <a:gd name="connsiteY31" fmla="*/ 236170 h 4903455"/>
              <a:gd name="connsiteX32" fmla="*/ 3354944 w 6053670"/>
              <a:gd name="connsiteY32" fmla="*/ 235229 h 4903455"/>
              <a:gd name="connsiteX33" fmla="*/ 3483887 w 6053670"/>
              <a:gd name="connsiteY33" fmla="*/ 233348 h 4903455"/>
              <a:gd name="connsiteX34" fmla="*/ 3612830 w 6053670"/>
              <a:gd name="connsiteY34" fmla="*/ 231623 h 4903455"/>
              <a:gd name="connsiteX35" fmla="*/ 3743589 w 6053670"/>
              <a:gd name="connsiteY35" fmla="*/ 227859 h 4903455"/>
              <a:gd name="connsiteX36" fmla="*/ 3875559 w 6053670"/>
              <a:gd name="connsiteY36" fmla="*/ 223938 h 4903455"/>
              <a:gd name="connsiteX37" fmla="*/ 4007529 w 6053670"/>
              <a:gd name="connsiteY37" fmla="*/ 219391 h 4903455"/>
              <a:gd name="connsiteX38" fmla="*/ 4140710 w 6053670"/>
              <a:gd name="connsiteY38" fmla="*/ 212961 h 4903455"/>
              <a:gd name="connsiteX39" fmla="*/ 4275102 w 6053670"/>
              <a:gd name="connsiteY39" fmla="*/ 205277 h 4903455"/>
              <a:gd name="connsiteX40" fmla="*/ 4410098 w 6053670"/>
              <a:gd name="connsiteY40" fmla="*/ 197907 h 4903455"/>
              <a:gd name="connsiteX41" fmla="*/ 4545096 w 6053670"/>
              <a:gd name="connsiteY41" fmla="*/ 188498 h 4903455"/>
              <a:gd name="connsiteX42" fmla="*/ 4681909 w 6053670"/>
              <a:gd name="connsiteY42" fmla="*/ 177207 h 4903455"/>
              <a:gd name="connsiteX43" fmla="*/ 4816905 w 6053670"/>
              <a:gd name="connsiteY43" fmla="*/ 165916 h 4903455"/>
              <a:gd name="connsiteX44" fmla="*/ 4954323 w 6053670"/>
              <a:gd name="connsiteY44" fmla="*/ 152899 h 4903455"/>
              <a:gd name="connsiteX45" fmla="*/ 5092347 w 6053670"/>
              <a:gd name="connsiteY45" fmla="*/ 138629 h 4903455"/>
              <a:gd name="connsiteX46" fmla="*/ 5228555 w 6053670"/>
              <a:gd name="connsiteY46" fmla="*/ 123574 h 4903455"/>
              <a:gd name="connsiteX47" fmla="*/ 5366578 w 6053670"/>
              <a:gd name="connsiteY47" fmla="*/ 106010 h 4903455"/>
              <a:gd name="connsiteX48" fmla="*/ 5503997 w 6053670"/>
              <a:gd name="connsiteY48" fmla="*/ 87192 h 4903455"/>
              <a:gd name="connsiteX49" fmla="*/ 5642020 w 6053670"/>
              <a:gd name="connsiteY49" fmla="*/ 68530 h 4903455"/>
              <a:gd name="connsiteX50" fmla="*/ 5779438 w 6053670"/>
              <a:gd name="connsiteY50" fmla="*/ 46733 h 4903455"/>
              <a:gd name="connsiteX51" fmla="*/ 5916251 w 6053670"/>
              <a:gd name="connsiteY51" fmla="*/ 24464 h 490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4903455">
                <a:moveTo>
                  <a:pt x="6053670" y="1098"/>
                </a:moveTo>
                <a:lnTo>
                  <a:pt x="6053670" y="424590"/>
                </a:lnTo>
                <a:lnTo>
                  <a:pt x="6053670" y="1254558"/>
                </a:lnTo>
                <a:lnTo>
                  <a:pt x="6053670" y="4903455"/>
                </a:lnTo>
                <a:lnTo>
                  <a:pt x="0" y="4903455"/>
                </a:lnTo>
                <a:lnTo>
                  <a:pt x="0" y="1249853"/>
                </a:lnTo>
                <a:lnTo>
                  <a:pt x="0" y="424590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B93D812D-BB26-4FDD-A218-F6F71E737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EEA99C6C-BC37-4408-9F74-3DDB1060B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26B0D-89F8-6FF4-0B4B-FFAFFD9ED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CN" dirty="0">
                <a:solidFill>
                  <a:srgbClr val="FFFFFE"/>
                </a:solidFill>
              </a:rPr>
              <a:t>Error tip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24C0032-B592-45AB-AD23-5A4BD369B6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9BF1F84-E7C7-42A7-911D-8E48AF671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3CFCFE-6522-4333-8CB1-16DB80E7E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81904-C806-83FC-4C2A-1B72E3276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CN">
                <a:solidFill>
                  <a:srgbClr val="FFFFFE"/>
                </a:solidFill>
              </a:rPr>
              <a:t>template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2BFF15C-9481-B566-487B-421CC9CA9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7585" y="1593672"/>
            <a:ext cx="4125317" cy="1650126"/>
          </a:xfrm>
          <a:prstGeom prst="rect">
            <a:avLst/>
          </a:prstGeom>
        </p:spPr>
      </p:pic>
      <p:pic>
        <p:nvPicPr>
          <p:cNvPr id="7" name="Picture 6" descr="Rectangle&#10;&#10;Description automatically generated with medium confidence">
            <a:extLst>
              <a:ext uri="{FF2B5EF4-FFF2-40B4-BE49-F238E27FC236}">
                <a16:creationId xmlns:a16="http://schemas.microsoft.com/office/drawing/2014/main" id="{1A2F7FD5-84C1-90CA-712A-14A6F17BF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226" y="4219650"/>
            <a:ext cx="4125317" cy="131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111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F1D54-3098-6809-9E43-2D91C8FA1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ReactiveFormsModule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095EA-18C9-8137-9CAE-1D618E74E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CN" dirty="0"/>
              <a:t>mport {</a:t>
            </a:r>
            <a:r>
              <a:rPr lang="en-US" b="0" i="0" dirty="0" err="1">
                <a:effectLst/>
                <a:latin typeface="Roboto" panose="02000000000000000000" pitchFamily="2" charset="0"/>
              </a:rPr>
              <a:t>ReactiveFormsModule</a:t>
            </a:r>
            <a:r>
              <a:rPr lang="en-US" dirty="0">
                <a:solidFill>
                  <a:srgbClr val="6E6E6E"/>
                </a:solidFill>
                <a:latin typeface="material icons"/>
              </a:rPr>
              <a:t>} </a:t>
            </a:r>
            <a:r>
              <a:rPr lang="en-US" dirty="0"/>
              <a:t>from ‘@angular/forms’</a:t>
            </a:r>
          </a:p>
          <a:p>
            <a:pPr marL="0" indent="0">
              <a:buNone/>
            </a:pPr>
            <a:r>
              <a:rPr lang="en-US" sz="1400" b="0" i="0" dirty="0">
                <a:effectLst/>
                <a:latin typeface="Roboto" panose="02000000000000000000" pitchFamily="2" charset="0"/>
              </a:rPr>
              <a:t>Exports the required infrastructure and directives for reactive forms, making them available for import by </a:t>
            </a:r>
            <a:r>
              <a:rPr lang="en-US" sz="1400" b="0" i="0" dirty="0" err="1">
                <a:effectLst/>
                <a:latin typeface="Roboto" panose="02000000000000000000" pitchFamily="2" charset="0"/>
              </a:rPr>
              <a:t>NgModules</a:t>
            </a:r>
            <a:r>
              <a:rPr lang="en-US" sz="1400" b="0" i="0" dirty="0">
                <a:effectLst/>
                <a:latin typeface="Roboto" panose="02000000000000000000" pitchFamily="2" charset="0"/>
              </a:rPr>
              <a:t> that import this module.</a:t>
            </a:r>
          </a:p>
          <a:p>
            <a:pPr marL="0" indent="0">
              <a:buNone/>
            </a:pPr>
            <a:endParaRPr lang="en-US" sz="1400" b="0" i="0" dirty="0">
              <a:effectLst/>
              <a:latin typeface="Roboto" panose="02000000000000000000" pitchFamily="2" charset="0"/>
            </a:endParaRPr>
          </a:p>
          <a:p>
            <a:r>
              <a:rPr lang="en-CN" dirty="0"/>
              <a:t>formGroup, formControl, formControlName, email, </a:t>
            </a:r>
            <a:r>
              <a:rPr lang="en-US" dirty="0" err="1"/>
              <a:t>maxlength</a:t>
            </a:r>
            <a:r>
              <a:rPr lang="en-US" dirty="0"/>
              <a:t>, required …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392437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FAABC-053F-C6C7-6DEF-BE34BE14D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ngForm, ngModel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4729A-D63A-DE73-3256-F594FCDA2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55" y="4591665"/>
            <a:ext cx="3161016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0" i="0" kern="1200" cap="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Template-driven form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F</a:t>
            </a:r>
            <a:r>
              <a:rPr lang="en-US" b="0" i="0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ormsMo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dule</a:t>
            </a:r>
            <a:endParaRPr lang="en-US" b="0" i="0" kern="1200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1AABB1CF-1401-B201-D1E2-808C2DABF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796" y="402164"/>
            <a:ext cx="5836579" cy="605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09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4C9D52-FB25-F5B4-0F78-89E127848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CN">
                <a:solidFill>
                  <a:srgbClr val="EBEBEB"/>
                </a:solidFill>
              </a:rPr>
              <a:t>NgForm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267617-8AB7-8C0B-525F-E7A6D98CD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880" y="402164"/>
            <a:ext cx="5105806" cy="609648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4A9D8-DDAF-CB9B-36FB-CA7F749FA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CN" dirty="0">
                <a:solidFill>
                  <a:srgbClr val="FFFFFF"/>
                </a:solidFill>
              </a:rPr>
              <a:t>submitted</a:t>
            </a:r>
          </a:p>
          <a:p>
            <a:r>
              <a:rPr lang="en-CN" dirty="0">
                <a:solidFill>
                  <a:srgbClr val="FFFFFF"/>
                </a:solidFill>
              </a:rPr>
              <a:t>value</a:t>
            </a:r>
          </a:p>
          <a:p>
            <a:r>
              <a:rPr lang="en-CN" dirty="0">
                <a:solidFill>
                  <a:srgbClr val="FFFFFF"/>
                </a:solidFill>
              </a:rPr>
              <a:t>status</a:t>
            </a:r>
          </a:p>
          <a:p>
            <a:r>
              <a:rPr lang="en-CN" dirty="0">
                <a:solidFill>
                  <a:srgbClr val="FFFFFF"/>
                </a:solidFill>
              </a:rPr>
              <a:t>controls</a:t>
            </a:r>
          </a:p>
          <a:p>
            <a:r>
              <a:rPr lang="en-CN" dirty="0">
                <a:solidFill>
                  <a:srgbClr val="FFFFFF"/>
                </a:solidFill>
              </a:rPr>
              <a:t>valid</a:t>
            </a:r>
          </a:p>
          <a:p>
            <a:r>
              <a:rPr lang="en-CN" dirty="0">
                <a:solidFill>
                  <a:srgbClr val="FFFFFF"/>
                </a:solidFill>
              </a:rPr>
              <a:t>form</a:t>
            </a:r>
          </a:p>
        </p:txBody>
      </p:sp>
      <p:sp>
        <p:nvSpPr>
          <p:cNvPr id="21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2320205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DFE46-5CFA-5511-BA00-6885F247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Q&amp;A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FE859-898E-2EF6-67CC-D9A38CE898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Thanks for watching</a:t>
            </a:r>
          </a:p>
        </p:txBody>
      </p:sp>
    </p:spTree>
    <p:extLst>
      <p:ext uri="{BB962C8B-B14F-4D97-AF65-F5344CB8AC3E}">
        <p14:creationId xmlns:p14="http://schemas.microsoft.com/office/powerpoint/2010/main" val="4277384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405EF-2735-1551-0511-A1402D09C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CN">
                <a:solidFill>
                  <a:srgbClr val="EBEBEB"/>
                </a:solidFill>
              </a:rPr>
              <a:t>FormGroup,FormControl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57530-6C44-3BFD-EB31-7E8C5CF9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3864914" cy="3416300"/>
          </a:xfrm>
        </p:spPr>
        <p:txBody>
          <a:bodyPr anchor="ctr">
            <a:normAutofit/>
          </a:bodyPr>
          <a:lstStyle/>
          <a:p>
            <a:r>
              <a:rPr lang="en-CN" sz="1600" dirty="0"/>
              <a:t>import {FormGroup,FormControl} from ‘@angular/forms’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D6AD9A8-2061-650A-F22F-D7B5B6416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3722" y="3354919"/>
            <a:ext cx="5620036" cy="190922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1704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557F8-263A-01E6-C52A-70B488627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FormArray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0908A4-A7A5-63BE-DD8D-E410AEADD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new FormArray</a:t>
            </a:r>
          </a:p>
          <a:p>
            <a:r>
              <a:rPr lang="en-CN" dirty="0"/>
              <a:t>formBuilder.array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30E944D-76B3-B948-2396-207B8EEF4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509" y="2603500"/>
            <a:ext cx="5969000" cy="355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59E42B4-32C7-2C85-2741-872B584A5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3509" y="3266569"/>
            <a:ext cx="4330700" cy="292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7F738D6-6622-1643-4B04-3ED94F4AF4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954" y="3830912"/>
            <a:ext cx="4652535" cy="2024715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FC3F746-49B5-965E-565F-4CA867C0F7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9721" y="3830913"/>
            <a:ext cx="3644488" cy="202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7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2C040-21C8-3559-1064-C6C1D6FF9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CN" sz="3300" dirty="0">
                <a:solidFill>
                  <a:srgbClr val="EBEBEB"/>
                </a:solidFill>
              </a:rPr>
              <a:t>Directive formGroup,formControlName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40765-2B5B-A4CC-FF3C-5A11CC8C2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4418531" cy="3416300"/>
          </a:xfrm>
        </p:spPr>
        <p:txBody>
          <a:bodyPr anchor="ctr">
            <a:normAutofit/>
          </a:bodyPr>
          <a:lstStyle/>
          <a:p>
            <a:r>
              <a:rPr lang="en-CN" sz="1600" dirty="0"/>
              <a:t>&lt;form [formGroup]=‘testForm’&gt;</a:t>
            </a:r>
          </a:p>
          <a:p>
            <a:r>
              <a:rPr lang="en-CN" sz="1600" dirty="0"/>
              <a:t>&lt;input formControlName=‘name’&gt;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C3B648F-E14C-EB0F-DB60-A4BE59D00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456" y="3485794"/>
            <a:ext cx="5472301" cy="146384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1010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93595-EB74-E985-EB4C-80B4DCBA9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CN">
                <a:solidFill>
                  <a:srgbClr val="EBEBEB"/>
                </a:solidFill>
              </a:rPr>
              <a:t>FormBuilder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49E4A-E22C-9F5A-7467-517594CEC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4113731" cy="3416300"/>
          </a:xfrm>
        </p:spPr>
        <p:txBody>
          <a:bodyPr anchor="ctr">
            <a:normAutofit/>
          </a:bodyPr>
          <a:lstStyle/>
          <a:p>
            <a:r>
              <a:rPr lang="en-CN" sz="1600" dirty="0"/>
              <a:t>import {FormBuilder} from ‘@angular/forms’</a:t>
            </a:r>
          </a:p>
          <a:p>
            <a:r>
              <a:rPr lang="en-CN" sz="1600" dirty="0"/>
              <a:t>constructor(private fb:FormBuilder){}</a:t>
            </a:r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19D12C9-9B6F-DBA5-03E2-267E4E154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9433" y="3231743"/>
            <a:ext cx="5664324" cy="198251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208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8ABDB68-E3D5-448E-97D3-06FFEF680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8DD7FEB-D9F3-4F5B-982C-36B0664D0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96BA11E4-0636-4FA9-A836-2A4FB1764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C9812B-0FEE-DDDE-AD25-D6A6CE756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CN" dirty="0">
                <a:solidFill>
                  <a:srgbClr val="EBEBEB"/>
                </a:solidFill>
              </a:rPr>
              <a:t>FormGroup Api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681882E-BDD0-4311-AF62-E8019628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90102" y="977273"/>
            <a:ext cx="6053670" cy="4903455"/>
          </a:xfrm>
          <a:custGeom>
            <a:avLst/>
            <a:gdLst>
              <a:gd name="connsiteX0" fmla="*/ 6053670 w 6053670"/>
              <a:gd name="connsiteY0" fmla="*/ 1098 h 4903455"/>
              <a:gd name="connsiteX1" fmla="*/ 6053670 w 6053670"/>
              <a:gd name="connsiteY1" fmla="*/ 424590 h 4903455"/>
              <a:gd name="connsiteX2" fmla="*/ 6053670 w 6053670"/>
              <a:gd name="connsiteY2" fmla="*/ 1254558 h 4903455"/>
              <a:gd name="connsiteX3" fmla="*/ 6053670 w 6053670"/>
              <a:gd name="connsiteY3" fmla="*/ 4903455 h 4903455"/>
              <a:gd name="connsiteX4" fmla="*/ 0 w 6053670"/>
              <a:gd name="connsiteY4" fmla="*/ 4903455 h 4903455"/>
              <a:gd name="connsiteX5" fmla="*/ 0 w 6053670"/>
              <a:gd name="connsiteY5" fmla="*/ 1249853 h 4903455"/>
              <a:gd name="connsiteX6" fmla="*/ 0 w 6053670"/>
              <a:gd name="connsiteY6" fmla="*/ 424590 h 4903455"/>
              <a:gd name="connsiteX7" fmla="*/ 0 w 6053670"/>
              <a:gd name="connsiteY7" fmla="*/ 0 h 4903455"/>
              <a:gd name="connsiteX8" fmla="*/ 35717 w 6053670"/>
              <a:gd name="connsiteY8" fmla="*/ 5488 h 4903455"/>
              <a:gd name="connsiteX9" fmla="*/ 140445 w 6053670"/>
              <a:gd name="connsiteY9" fmla="*/ 21641 h 4903455"/>
              <a:gd name="connsiteX10" fmla="*/ 216722 w 6053670"/>
              <a:gd name="connsiteY10" fmla="*/ 32932 h 4903455"/>
              <a:gd name="connsiteX11" fmla="*/ 307527 w 6053670"/>
              <a:gd name="connsiteY11" fmla="*/ 44850 h 4903455"/>
              <a:gd name="connsiteX12" fmla="*/ 415282 w 6053670"/>
              <a:gd name="connsiteY12" fmla="*/ 59121 h 4903455"/>
              <a:gd name="connsiteX13" fmla="*/ 534539 w 6053670"/>
              <a:gd name="connsiteY13" fmla="*/ 74175 h 4903455"/>
              <a:gd name="connsiteX14" fmla="*/ 668931 w 6053670"/>
              <a:gd name="connsiteY14" fmla="*/ 90014 h 4903455"/>
              <a:gd name="connsiteX15" fmla="*/ 815430 w 6053670"/>
              <a:gd name="connsiteY15" fmla="*/ 106794 h 4903455"/>
              <a:gd name="connsiteX16" fmla="*/ 974641 w 6053670"/>
              <a:gd name="connsiteY16" fmla="*/ 123574 h 4903455"/>
              <a:gd name="connsiteX17" fmla="*/ 1144144 w 6053670"/>
              <a:gd name="connsiteY17" fmla="*/ 140667 h 4903455"/>
              <a:gd name="connsiteX18" fmla="*/ 1326965 w 6053670"/>
              <a:gd name="connsiteY18" fmla="*/ 156506 h 4903455"/>
              <a:gd name="connsiteX19" fmla="*/ 1518261 w 6053670"/>
              <a:gd name="connsiteY19" fmla="*/ 171717 h 4903455"/>
              <a:gd name="connsiteX20" fmla="*/ 1720453 w 6053670"/>
              <a:gd name="connsiteY20" fmla="*/ 185518 h 4903455"/>
              <a:gd name="connsiteX21" fmla="*/ 1931121 w 6053670"/>
              <a:gd name="connsiteY21" fmla="*/ 198690 h 4903455"/>
              <a:gd name="connsiteX22" fmla="*/ 2150869 w 6053670"/>
              <a:gd name="connsiteY22" fmla="*/ 211079 h 4903455"/>
              <a:gd name="connsiteX23" fmla="*/ 2263467 w 6053670"/>
              <a:gd name="connsiteY23" fmla="*/ 215470 h 4903455"/>
              <a:gd name="connsiteX24" fmla="*/ 2378487 w 6053670"/>
              <a:gd name="connsiteY24" fmla="*/ 220332 h 4903455"/>
              <a:gd name="connsiteX25" fmla="*/ 2495323 w 6053670"/>
              <a:gd name="connsiteY25" fmla="*/ 224879 h 4903455"/>
              <a:gd name="connsiteX26" fmla="*/ 2612764 w 6053670"/>
              <a:gd name="connsiteY26" fmla="*/ 227859 h 4903455"/>
              <a:gd name="connsiteX27" fmla="*/ 2732627 w 6053670"/>
              <a:gd name="connsiteY27" fmla="*/ 230525 h 4903455"/>
              <a:gd name="connsiteX28" fmla="*/ 2853700 w 6053670"/>
              <a:gd name="connsiteY28" fmla="*/ 233348 h 4903455"/>
              <a:gd name="connsiteX29" fmla="*/ 2977195 w 6053670"/>
              <a:gd name="connsiteY29" fmla="*/ 235229 h 4903455"/>
              <a:gd name="connsiteX30" fmla="*/ 3101900 w 6053670"/>
              <a:gd name="connsiteY30" fmla="*/ 235229 h 4903455"/>
              <a:gd name="connsiteX31" fmla="*/ 3227817 w 6053670"/>
              <a:gd name="connsiteY31" fmla="*/ 236170 h 4903455"/>
              <a:gd name="connsiteX32" fmla="*/ 3354944 w 6053670"/>
              <a:gd name="connsiteY32" fmla="*/ 235229 h 4903455"/>
              <a:gd name="connsiteX33" fmla="*/ 3483887 w 6053670"/>
              <a:gd name="connsiteY33" fmla="*/ 233348 h 4903455"/>
              <a:gd name="connsiteX34" fmla="*/ 3612830 w 6053670"/>
              <a:gd name="connsiteY34" fmla="*/ 231623 h 4903455"/>
              <a:gd name="connsiteX35" fmla="*/ 3743589 w 6053670"/>
              <a:gd name="connsiteY35" fmla="*/ 227859 h 4903455"/>
              <a:gd name="connsiteX36" fmla="*/ 3875559 w 6053670"/>
              <a:gd name="connsiteY36" fmla="*/ 223938 h 4903455"/>
              <a:gd name="connsiteX37" fmla="*/ 4007529 w 6053670"/>
              <a:gd name="connsiteY37" fmla="*/ 219391 h 4903455"/>
              <a:gd name="connsiteX38" fmla="*/ 4140710 w 6053670"/>
              <a:gd name="connsiteY38" fmla="*/ 212961 h 4903455"/>
              <a:gd name="connsiteX39" fmla="*/ 4275102 w 6053670"/>
              <a:gd name="connsiteY39" fmla="*/ 205277 h 4903455"/>
              <a:gd name="connsiteX40" fmla="*/ 4410098 w 6053670"/>
              <a:gd name="connsiteY40" fmla="*/ 197907 h 4903455"/>
              <a:gd name="connsiteX41" fmla="*/ 4545096 w 6053670"/>
              <a:gd name="connsiteY41" fmla="*/ 188498 h 4903455"/>
              <a:gd name="connsiteX42" fmla="*/ 4681909 w 6053670"/>
              <a:gd name="connsiteY42" fmla="*/ 177207 h 4903455"/>
              <a:gd name="connsiteX43" fmla="*/ 4816905 w 6053670"/>
              <a:gd name="connsiteY43" fmla="*/ 165916 h 4903455"/>
              <a:gd name="connsiteX44" fmla="*/ 4954323 w 6053670"/>
              <a:gd name="connsiteY44" fmla="*/ 152899 h 4903455"/>
              <a:gd name="connsiteX45" fmla="*/ 5092347 w 6053670"/>
              <a:gd name="connsiteY45" fmla="*/ 138629 h 4903455"/>
              <a:gd name="connsiteX46" fmla="*/ 5228555 w 6053670"/>
              <a:gd name="connsiteY46" fmla="*/ 123574 h 4903455"/>
              <a:gd name="connsiteX47" fmla="*/ 5366578 w 6053670"/>
              <a:gd name="connsiteY47" fmla="*/ 106010 h 4903455"/>
              <a:gd name="connsiteX48" fmla="*/ 5503997 w 6053670"/>
              <a:gd name="connsiteY48" fmla="*/ 87192 h 4903455"/>
              <a:gd name="connsiteX49" fmla="*/ 5642020 w 6053670"/>
              <a:gd name="connsiteY49" fmla="*/ 68530 h 4903455"/>
              <a:gd name="connsiteX50" fmla="*/ 5779438 w 6053670"/>
              <a:gd name="connsiteY50" fmla="*/ 46733 h 4903455"/>
              <a:gd name="connsiteX51" fmla="*/ 5916251 w 6053670"/>
              <a:gd name="connsiteY51" fmla="*/ 24464 h 490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4903455">
                <a:moveTo>
                  <a:pt x="6053670" y="1098"/>
                </a:moveTo>
                <a:lnTo>
                  <a:pt x="6053670" y="424590"/>
                </a:lnTo>
                <a:lnTo>
                  <a:pt x="6053670" y="1254558"/>
                </a:lnTo>
                <a:lnTo>
                  <a:pt x="6053670" y="4903455"/>
                </a:lnTo>
                <a:lnTo>
                  <a:pt x="0" y="4903455"/>
                </a:lnTo>
                <a:lnTo>
                  <a:pt x="0" y="1249853"/>
                </a:lnTo>
                <a:lnTo>
                  <a:pt x="0" y="424590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pic>
        <p:nvPicPr>
          <p:cNvPr id="7" name="Picture 6" descr="Timeline&#10;&#10;Description automatically generated with low confidence">
            <a:extLst>
              <a:ext uri="{FF2B5EF4-FFF2-40B4-BE49-F238E27FC236}">
                <a16:creationId xmlns:a16="http://schemas.microsoft.com/office/drawing/2014/main" id="{C67EE56D-5278-2FA7-DBB6-4C749931B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3109" y="402164"/>
            <a:ext cx="2895661" cy="606421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83DA7DD-CA37-4ED7-8710-48E56B063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2F2E3C-66CD-4DEB-BA14-2A5912B65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3D0DC-94EF-C304-2AFF-471FE940C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379306"/>
            <a:ext cx="6072776" cy="3851169"/>
          </a:xfrm>
        </p:spPr>
        <p:txBody>
          <a:bodyPr anchor="ctr">
            <a:normAutofit lnSpcReduction="10000"/>
          </a:bodyPr>
          <a:lstStyle/>
          <a:p>
            <a:r>
              <a:rPr lang="en-CN" dirty="0">
                <a:solidFill>
                  <a:srgbClr val="FFFFFF"/>
                </a:solidFill>
              </a:rPr>
              <a:t>setValue(value), patchValue(value) : void</a:t>
            </a:r>
          </a:p>
          <a:p>
            <a:r>
              <a:rPr lang="en-CN" dirty="0">
                <a:solidFill>
                  <a:srgbClr val="FFFFFF"/>
                </a:solidFill>
              </a:rPr>
              <a:t>get(’controlName’) : control</a:t>
            </a:r>
          </a:p>
          <a:p>
            <a:r>
              <a:rPr lang="en-CN" dirty="0">
                <a:solidFill>
                  <a:srgbClr val="FFFFFF"/>
                </a:solidFill>
              </a:rPr>
              <a:t>getRawValue() : any</a:t>
            </a:r>
          </a:p>
          <a:p>
            <a:r>
              <a:rPr lang="en-CN" dirty="0">
                <a:solidFill>
                  <a:srgbClr val="FFFFFF"/>
                </a:solidFill>
              </a:rPr>
              <a:t>reset() : void</a:t>
            </a:r>
          </a:p>
          <a:p>
            <a:r>
              <a:rPr lang="en-CN">
                <a:solidFill>
                  <a:srgbClr val="FFFFFF"/>
                </a:solidFill>
              </a:rPr>
              <a:t>markAllAsTouched</a:t>
            </a:r>
            <a:r>
              <a:rPr lang="en-CN" dirty="0">
                <a:solidFill>
                  <a:srgbClr val="FFFFFF"/>
                </a:solidFill>
              </a:rPr>
              <a:t>() :void</a:t>
            </a:r>
          </a:p>
          <a:p>
            <a:r>
              <a:rPr lang="en-CN" dirty="0">
                <a:solidFill>
                  <a:srgbClr val="FFFFFF"/>
                </a:solidFill>
              </a:rPr>
              <a:t>valid, invalid : boolean</a:t>
            </a:r>
          </a:p>
          <a:p>
            <a:r>
              <a:rPr lang="en-CN" dirty="0">
                <a:solidFill>
                  <a:srgbClr val="FFFFFF"/>
                </a:solidFill>
              </a:rPr>
              <a:t>touched, untouched: boolean</a:t>
            </a:r>
          </a:p>
          <a:p>
            <a:r>
              <a:rPr lang="en-CN" dirty="0">
                <a:solidFill>
                  <a:srgbClr val="FFFFFF"/>
                </a:solidFill>
              </a:rPr>
              <a:t>pending : boolean</a:t>
            </a:r>
          </a:p>
          <a:p>
            <a:r>
              <a:rPr lang="en-CN" dirty="0">
                <a:solidFill>
                  <a:srgbClr val="FFFFFF"/>
                </a:solidFill>
              </a:rPr>
              <a:t>valueChange : Observable</a:t>
            </a:r>
          </a:p>
          <a:p>
            <a:r>
              <a:rPr lang="en-CN" dirty="0">
                <a:solidFill>
                  <a:srgbClr val="FFFFFF"/>
                </a:solidFill>
              </a:rPr>
              <a:t>stateChange : Observable</a:t>
            </a:r>
          </a:p>
          <a:p>
            <a:endParaRPr lang="en-C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289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ABDB68-E3D5-448E-97D3-06FFEF680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8DD7FEB-D9F3-4F5B-982C-36B0664D0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96BA11E4-0636-4FA9-A836-2A4FB1764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326A39-0952-46E0-A4EB-E68E0C4C3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CN">
                <a:solidFill>
                  <a:srgbClr val="EBEBEB"/>
                </a:solidFill>
              </a:rPr>
              <a:t>FormControl Api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681882E-BDD0-4311-AF62-E8019628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90102" y="977273"/>
            <a:ext cx="6053670" cy="4903455"/>
          </a:xfrm>
          <a:custGeom>
            <a:avLst/>
            <a:gdLst>
              <a:gd name="connsiteX0" fmla="*/ 6053670 w 6053670"/>
              <a:gd name="connsiteY0" fmla="*/ 1098 h 4903455"/>
              <a:gd name="connsiteX1" fmla="*/ 6053670 w 6053670"/>
              <a:gd name="connsiteY1" fmla="*/ 424590 h 4903455"/>
              <a:gd name="connsiteX2" fmla="*/ 6053670 w 6053670"/>
              <a:gd name="connsiteY2" fmla="*/ 1254558 h 4903455"/>
              <a:gd name="connsiteX3" fmla="*/ 6053670 w 6053670"/>
              <a:gd name="connsiteY3" fmla="*/ 4903455 h 4903455"/>
              <a:gd name="connsiteX4" fmla="*/ 0 w 6053670"/>
              <a:gd name="connsiteY4" fmla="*/ 4903455 h 4903455"/>
              <a:gd name="connsiteX5" fmla="*/ 0 w 6053670"/>
              <a:gd name="connsiteY5" fmla="*/ 1249853 h 4903455"/>
              <a:gd name="connsiteX6" fmla="*/ 0 w 6053670"/>
              <a:gd name="connsiteY6" fmla="*/ 424590 h 4903455"/>
              <a:gd name="connsiteX7" fmla="*/ 0 w 6053670"/>
              <a:gd name="connsiteY7" fmla="*/ 0 h 4903455"/>
              <a:gd name="connsiteX8" fmla="*/ 35717 w 6053670"/>
              <a:gd name="connsiteY8" fmla="*/ 5488 h 4903455"/>
              <a:gd name="connsiteX9" fmla="*/ 140445 w 6053670"/>
              <a:gd name="connsiteY9" fmla="*/ 21641 h 4903455"/>
              <a:gd name="connsiteX10" fmla="*/ 216722 w 6053670"/>
              <a:gd name="connsiteY10" fmla="*/ 32932 h 4903455"/>
              <a:gd name="connsiteX11" fmla="*/ 307527 w 6053670"/>
              <a:gd name="connsiteY11" fmla="*/ 44850 h 4903455"/>
              <a:gd name="connsiteX12" fmla="*/ 415282 w 6053670"/>
              <a:gd name="connsiteY12" fmla="*/ 59121 h 4903455"/>
              <a:gd name="connsiteX13" fmla="*/ 534539 w 6053670"/>
              <a:gd name="connsiteY13" fmla="*/ 74175 h 4903455"/>
              <a:gd name="connsiteX14" fmla="*/ 668931 w 6053670"/>
              <a:gd name="connsiteY14" fmla="*/ 90014 h 4903455"/>
              <a:gd name="connsiteX15" fmla="*/ 815430 w 6053670"/>
              <a:gd name="connsiteY15" fmla="*/ 106794 h 4903455"/>
              <a:gd name="connsiteX16" fmla="*/ 974641 w 6053670"/>
              <a:gd name="connsiteY16" fmla="*/ 123574 h 4903455"/>
              <a:gd name="connsiteX17" fmla="*/ 1144144 w 6053670"/>
              <a:gd name="connsiteY17" fmla="*/ 140667 h 4903455"/>
              <a:gd name="connsiteX18" fmla="*/ 1326965 w 6053670"/>
              <a:gd name="connsiteY18" fmla="*/ 156506 h 4903455"/>
              <a:gd name="connsiteX19" fmla="*/ 1518261 w 6053670"/>
              <a:gd name="connsiteY19" fmla="*/ 171717 h 4903455"/>
              <a:gd name="connsiteX20" fmla="*/ 1720453 w 6053670"/>
              <a:gd name="connsiteY20" fmla="*/ 185518 h 4903455"/>
              <a:gd name="connsiteX21" fmla="*/ 1931121 w 6053670"/>
              <a:gd name="connsiteY21" fmla="*/ 198690 h 4903455"/>
              <a:gd name="connsiteX22" fmla="*/ 2150869 w 6053670"/>
              <a:gd name="connsiteY22" fmla="*/ 211079 h 4903455"/>
              <a:gd name="connsiteX23" fmla="*/ 2263467 w 6053670"/>
              <a:gd name="connsiteY23" fmla="*/ 215470 h 4903455"/>
              <a:gd name="connsiteX24" fmla="*/ 2378487 w 6053670"/>
              <a:gd name="connsiteY24" fmla="*/ 220332 h 4903455"/>
              <a:gd name="connsiteX25" fmla="*/ 2495323 w 6053670"/>
              <a:gd name="connsiteY25" fmla="*/ 224879 h 4903455"/>
              <a:gd name="connsiteX26" fmla="*/ 2612764 w 6053670"/>
              <a:gd name="connsiteY26" fmla="*/ 227859 h 4903455"/>
              <a:gd name="connsiteX27" fmla="*/ 2732627 w 6053670"/>
              <a:gd name="connsiteY27" fmla="*/ 230525 h 4903455"/>
              <a:gd name="connsiteX28" fmla="*/ 2853700 w 6053670"/>
              <a:gd name="connsiteY28" fmla="*/ 233348 h 4903455"/>
              <a:gd name="connsiteX29" fmla="*/ 2977195 w 6053670"/>
              <a:gd name="connsiteY29" fmla="*/ 235229 h 4903455"/>
              <a:gd name="connsiteX30" fmla="*/ 3101900 w 6053670"/>
              <a:gd name="connsiteY30" fmla="*/ 235229 h 4903455"/>
              <a:gd name="connsiteX31" fmla="*/ 3227817 w 6053670"/>
              <a:gd name="connsiteY31" fmla="*/ 236170 h 4903455"/>
              <a:gd name="connsiteX32" fmla="*/ 3354944 w 6053670"/>
              <a:gd name="connsiteY32" fmla="*/ 235229 h 4903455"/>
              <a:gd name="connsiteX33" fmla="*/ 3483887 w 6053670"/>
              <a:gd name="connsiteY33" fmla="*/ 233348 h 4903455"/>
              <a:gd name="connsiteX34" fmla="*/ 3612830 w 6053670"/>
              <a:gd name="connsiteY34" fmla="*/ 231623 h 4903455"/>
              <a:gd name="connsiteX35" fmla="*/ 3743589 w 6053670"/>
              <a:gd name="connsiteY35" fmla="*/ 227859 h 4903455"/>
              <a:gd name="connsiteX36" fmla="*/ 3875559 w 6053670"/>
              <a:gd name="connsiteY36" fmla="*/ 223938 h 4903455"/>
              <a:gd name="connsiteX37" fmla="*/ 4007529 w 6053670"/>
              <a:gd name="connsiteY37" fmla="*/ 219391 h 4903455"/>
              <a:gd name="connsiteX38" fmla="*/ 4140710 w 6053670"/>
              <a:gd name="connsiteY38" fmla="*/ 212961 h 4903455"/>
              <a:gd name="connsiteX39" fmla="*/ 4275102 w 6053670"/>
              <a:gd name="connsiteY39" fmla="*/ 205277 h 4903455"/>
              <a:gd name="connsiteX40" fmla="*/ 4410098 w 6053670"/>
              <a:gd name="connsiteY40" fmla="*/ 197907 h 4903455"/>
              <a:gd name="connsiteX41" fmla="*/ 4545096 w 6053670"/>
              <a:gd name="connsiteY41" fmla="*/ 188498 h 4903455"/>
              <a:gd name="connsiteX42" fmla="*/ 4681909 w 6053670"/>
              <a:gd name="connsiteY42" fmla="*/ 177207 h 4903455"/>
              <a:gd name="connsiteX43" fmla="*/ 4816905 w 6053670"/>
              <a:gd name="connsiteY43" fmla="*/ 165916 h 4903455"/>
              <a:gd name="connsiteX44" fmla="*/ 4954323 w 6053670"/>
              <a:gd name="connsiteY44" fmla="*/ 152899 h 4903455"/>
              <a:gd name="connsiteX45" fmla="*/ 5092347 w 6053670"/>
              <a:gd name="connsiteY45" fmla="*/ 138629 h 4903455"/>
              <a:gd name="connsiteX46" fmla="*/ 5228555 w 6053670"/>
              <a:gd name="connsiteY46" fmla="*/ 123574 h 4903455"/>
              <a:gd name="connsiteX47" fmla="*/ 5366578 w 6053670"/>
              <a:gd name="connsiteY47" fmla="*/ 106010 h 4903455"/>
              <a:gd name="connsiteX48" fmla="*/ 5503997 w 6053670"/>
              <a:gd name="connsiteY48" fmla="*/ 87192 h 4903455"/>
              <a:gd name="connsiteX49" fmla="*/ 5642020 w 6053670"/>
              <a:gd name="connsiteY49" fmla="*/ 68530 h 4903455"/>
              <a:gd name="connsiteX50" fmla="*/ 5779438 w 6053670"/>
              <a:gd name="connsiteY50" fmla="*/ 46733 h 4903455"/>
              <a:gd name="connsiteX51" fmla="*/ 5916251 w 6053670"/>
              <a:gd name="connsiteY51" fmla="*/ 24464 h 490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4903455">
                <a:moveTo>
                  <a:pt x="6053670" y="1098"/>
                </a:moveTo>
                <a:lnTo>
                  <a:pt x="6053670" y="424590"/>
                </a:lnTo>
                <a:lnTo>
                  <a:pt x="6053670" y="1254558"/>
                </a:lnTo>
                <a:lnTo>
                  <a:pt x="6053670" y="4903455"/>
                </a:lnTo>
                <a:lnTo>
                  <a:pt x="0" y="4903455"/>
                </a:lnTo>
                <a:lnTo>
                  <a:pt x="0" y="1249853"/>
                </a:lnTo>
                <a:lnTo>
                  <a:pt x="0" y="424590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pic>
        <p:nvPicPr>
          <p:cNvPr id="5" name="Picture 4" descr="Text&#10;&#10;Description automatically generated with low confidence">
            <a:extLst>
              <a:ext uri="{FF2B5EF4-FFF2-40B4-BE49-F238E27FC236}">
                <a16:creationId xmlns:a16="http://schemas.microsoft.com/office/drawing/2014/main" id="{A3B765D4-B62F-848E-F26D-09691911A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226" y="629266"/>
            <a:ext cx="3024651" cy="560121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83DA7DD-CA37-4ED7-8710-48E56B063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92F2E3C-66CD-4DEB-BA14-2A5912B65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6BDA1-EB6D-A03D-0E1C-578E9BAC1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CN">
                <a:solidFill>
                  <a:srgbClr val="FFFFFF"/>
                </a:solidFill>
              </a:rPr>
              <a:t>hasError(’errorKey’) : boolean</a:t>
            </a:r>
          </a:p>
          <a:p>
            <a:r>
              <a:rPr lang="en-CN">
                <a:solidFill>
                  <a:srgbClr val="FFFFFF"/>
                </a:solidFill>
              </a:rPr>
              <a:t>disable() : void</a:t>
            </a:r>
          </a:p>
          <a:p>
            <a:r>
              <a:rPr lang="en-CN">
                <a:solidFill>
                  <a:srgbClr val="FFFFFF"/>
                </a:solidFill>
              </a:rPr>
              <a:t>enable() : void</a:t>
            </a:r>
          </a:p>
          <a:p>
            <a:r>
              <a:rPr lang="en-CN">
                <a:solidFill>
                  <a:srgbClr val="FFFFFF"/>
                </a:solidFill>
              </a:rPr>
              <a:t>value : any</a:t>
            </a:r>
          </a:p>
          <a:p>
            <a:r>
              <a:rPr lang="en-CN">
                <a:solidFill>
                  <a:srgbClr val="FFFFFF"/>
                </a:solidFill>
              </a:rPr>
              <a:t>valid, invalid : boolean</a:t>
            </a:r>
          </a:p>
          <a:p>
            <a:r>
              <a:rPr lang="en-CN">
                <a:solidFill>
                  <a:srgbClr val="FFFFFF"/>
                </a:solidFill>
              </a:rPr>
              <a:t>touched, untouched : boolean</a:t>
            </a:r>
          </a:p>
        </p:txBody>
      </p:sp>
    </p:spTree>
    <p:extLst>
      <p:ext uri="{BB962C8B-B14F-4D97-AF65-F5344CB8AC3E}">
        <p14:creationId xmlns:p14="http://schemas.microsoft.com/office/powerpoint/2010/main" val="1009548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571DA-A008-1A0E-7428-CB04CF5A6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compareWith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EE7F5-52F9-A3FD-E331-1CAEF10D5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compareWith : (option1,option2)=&gt;boolean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5D017E3-8E67-B6A2-5E98-BF8B1D096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946" y="3092450"/>
            <a:ext cx="5464990" cy="2086040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DE2D77A-D948-AAA4-D3F2-203BE8A75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574" y="3092450"/>
            <a:ext cx="3086049" cy="208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2058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{6B758768-1090-AA4F-9620-A8C9B89674B2}tf10001076</Template>
  <TotalTime>2563</TotalTime>
  <Words>311</Words>
  <Application>Microsoft Macintosh PowerPoint</Application>
  <PresentationFormat>Widescreen</PresentationFormat>
  <Paragraphs>75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material icons</vt:lpstr>
      <vt:lpstr>Arial</vt:lpstr>
      <vt:lpstr>Century Gothic</vt:lpstr>
      <vt:lpstr>Roboto</vt:lpstr>
      <vt:lpstr>Wingdings 3</vt:lpstr>
      <vt:lpstr>Ion Boardroom</vt:lpstr>
      <vt:lpstr>Angular Reactive Form</vt:lpstr>
      <vt:lpstr>ReactiveFormsModule</vt:lpstr>
      <vt:lpstr>FormGroup,FormControl</vt:lpstr>
      <vt:lpstr>FormArray</vt:lpstr>
      <vt:lpstr>Directive formGroup,formControlName</vt:lpstr>
      <vt:lpstr>FormBuilder</vt:lpstr>
      <vt:lpstr>FormGroup Api</vt:lpstr>
      <vt:lpstr>FormControl Api</vt:lpstr>
      <vt:lpstr>compareWith</vt:lpstr>
      <vt:lpstr>Custom FormControl element</vt:lpstr>
      <vt:lpstr>Origin element input…</vt:lpstr>
      <vt:lpstr>Validator</vt:lpstr>
      <vt:lpstr>Validator directive</vt:lpstr>
      <vt:lpstr>AsyncValidator</vt:lpstr>
      <vt:lpstr>Sync validate before submit</vt:lpstr>
      <vt:lpstr>Async validate before submit</vt:lpstr>
      <vt:lpstr>Class ng-*</vt:lpstr>
      <vt:lpstr>Error tip</vt:lpstr>
      <vt:lpstr>Error tip</vt:lpstr>
      <vt:lpstr>ngForm, ngModel</vt:lpstr>
      <vt:lpstr>NgForm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RxJS</dc:title>
  <dc:creator>Yang, Yanbin</dc:creator>
  <cp:lastModifiedBy>Yang, Yanbin</cp:lastModifiedBy>
  <cp:revision>70</cp:revision>
  <dcterms:created xsi:type="dcterms:W3CDTF">2022-08-17T05:20:23Z</dcterms:created>
  <dcterms:modified xsi:type="dcterms:W3CDTF">2022-11-24T07:21:10Z</dcterms:modified>
</cp:coreProperties>
</file>

<file path=docProps/thumbnail.jpeg>
</file>